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8" r:id="rId6"/>
    <p:sldId id="267" r:id="rId7"/>
    <p:sldId id="270" r:id="rId8"/>
    <p:sldId id="260" r:id="rId9"/>
    <p:sldId id="269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5"/>
    <p:restoredTop sz="93997"/>
  </p:normalViewPr>
  <p:slideViewPr>
    <p:cSldViewPr snapToGrid="0" snapToObjects="1">
      <p:cViewPr varScale="1">
        <p:scale>
          <a:sx n="107" d="100"/>
          <a:sy n="107" d="100"/>
        </p:scale>
        <p:origin x="4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29FEA-30B7-8740-9A6D-E6638557E55C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6DC43-E097-FF47-AC85-577201B4AF5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Bhargava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6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Dev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6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Bhargava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3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Bhargava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Bhargava</a:t>
            </a:r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2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2 - Sofia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13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2 - Sofia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Ahmed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Ahmed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Dev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Dev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6DC43-E097-FF47-AC85-577201B4A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7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255F-33EA-9340-971D-E82DCD944996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1F8F-2BD4-3D47-A08E-5C32C3339215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967B-B5B2-5B4B-A27A-AAF2B1357975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8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A39C6-EDEA-F045-BBAF-3CF8FBBC7650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EDFB3-4711-1444-BBD3-26185C0486F2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4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3F71-15E7-924D-A7B7-24E2A62A6592}" type="datetime1">
              <a:rPr lang="it-IT" smtClean="0"/>
              <a:t>24/05/24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7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A5103-15A6-7D47-8BB5-F1348ED63DE8}" type="datetime1">
              <a:rPr lang="it-IT" smtClean="0"/>
              <a:t>24/05/24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6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6A33C-6001-8F40-9628-2AFCC3AB52F5}" type="datetime1">
              <a:rPr lang="it-IT" smtClean="0"/>
              <a:t>24/05/24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7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4AA8-2F37-284E-93EE-29C8DA2BD5BE}" type="datetime1">
              <a:rPr lang="it-IT" smtClean="0"/>
              <a:t>24/05/24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540A9-5F33-4540-A138-38859E2B7F4E}" type="datetime1">
              <a:rPr lang="it-IT" smtClean="0"/>
              <a:t>24/05/24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575C-87C3-6344-A82E-4CA4E47C3156}" type="datetime1">
              <a:rPr lang="it-IT" smtClean="0"/>
              <a:t>24/05/24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2053184-4D90-E643-8A9B-1874BB5851CF}" type="datetime1">
              <a:rPr lang="it-IT" smtClean="0"/>
              <a:t>24/05/24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4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2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8" descr="Analysing medical x-ray results">
            <a:extLst>
              <a:ext uri="{FF2B5EF4-FFF2-40B4-BE49-F238E27FC236}">
                <a16:creationId xmlns:a16="http://schemas.microsoft.com/office/drawing/2014/main" id="{75FDD5D0-D7C5-EDA1-34B2-522601B3F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4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C4532E-754F-1549-973E-296B2AE0F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b="1" kern="1200">
                <a:latin typeface="+mj-lt"/>
                <a:ea typeface="+mj-ea"/>
                <a:cs typeface="+mj-cs"/>
              </a:rPr>
              <a:t>HEALTHCARE PROJECT</a:t>
            </a:r>
            <a:br>
              <a:rPr lang="en-US" sz="3200" b="1" kern="1200">
                <a:latin typeface="+mj-lt"/>
                <a:ea typeface="+mj-ea"/>
                <a:cs typeface="+mj-cs"/>
              </a:rPr>
            </a:br>
            <a:r>
              <a:rPr lang="en-US" sz="3200" b="1" kern="120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C8D7006-46BD-024B-856F-FD671C896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500" b="1" dirty="0"/>
              <a:t>GROUP 21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Ahmed Mohammed Dabbous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Bhargava </a:t>
            </a:r>
            <a:r>
              <a:rPr lang="en-US" sz="1500" dirty="0" err="1"/>
              <a:t>Bhamidipati</a:t>
            </a:r>
            <a:endParaRPr lang="en-US" sz="1500" dirty="0"/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Devashish Singha Roy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Sofia </a:t>
            </a:r>
            <a:r>
              <a:rPr lang="en-US" sz="1500" dirty="0" err="1"/>
              <a:t>Padovani</a:t>
            </a:r>
            <a:r>
              <a:rPr lang="en-US" sz="1500" dirty="0"/>
              <a:t> </a:t>
            </a:r>
            <a:r>
              <a:rPr lang="en-US" sz="1500" dirty="0" err="1"/>
              <a:t>Plazzi</a:t>
            </a:r>
            <a:endParaRPr lang="en-US" sz="150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EC18AD-8E07-4A4A-99D6-2EF30668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1D0F4-0680-6246-A206-7DC8ADC1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RESULTS - STANDARDIZATION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3284C5-1D89-724C-B0F0-D470FCC4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23" y="1715532"/>
            <a:ext cx="4048253" cy="4593828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ED8CC4-A34A-E74D-A0C9-1CDBED2B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173" y="643998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961D823-102A-6C49-93AA-C85654E0BEF8}"/>
              </a:ext>
            </a:extLst>
          </p:cNvPr>
          <p:cNvSpPr txBox="1">
            <a:spLocks/>
          </p:cNvSpPr>
          <p:nvPr/>
        </p:nvSpPr>
        <p:spPr>
          <a:xfrm>
            <a:off x="4452546" y="1680898"/>
            <a:ext cx="4048253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7" name="Immagine 6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EA032363-8264-2B4B-9458-16F358A3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15" y="2285324"/>
            <a:ext cx="3792801" cy="1356861"/>
          </a:xfrm>
          <a:prstGeom prst="rect">
            <a:avLst/>
          </a:prstGeom>
        </p:spPr>
      </p:pic>
      <p:pic>
        <p:nvPicPr>
          <p:cNvPr id="11" name="Immagine 10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10F4BD3-5AE3-864E-A54B-026C1EDF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18" y="3850432"/>
            <a:ext cx="2003993" cy="1972681"/>
          </a:xfrm>
          <a:prstGeom prst="rect">
            <a:avLst/>
          </a:prstGeom>
        </p:spPr>
      </p:pic>
      <p:pic>
        <p:nvPicPr>
          <p:cNvPr id="13" name="Immagine 12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D34AA828-9F62-6944-82E0-4D3F33975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690" y="3899632"/>
            <a:ext cx="1981528" cy="1874280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E4D9052-0310-894E-9E9C-BC48E4BE0D74}"/>
              </a:ext>
            </a:extLst>
          </p:cNvPr>
          <p:cNvSpPr txBox="1">
            <a:spLocks/>
          </p:cNvSpPr>
          <p:nvPr/>
        </p:nvSpPr>
        <p:spPr>
          <a:xfrm>
            <a:off x="7871024" y="1680898"/>
            <a:ext cx="4048253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SVM</a:t>
            </a:r>
          </a:p>
        </p:txBody>
      </p:sp>
      <p:pic>
        <p:nvPicPr>
          <p:cNvPr id="17" name="Immagine 16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AC827AEF-2795-7243-800F-BED0096E7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884" y="2285324"/>
            <a:ext cx="3501140" cy="1392266"/>
          </a:xfrm>
          <a:prstGeom prst="rect">
            <a:avLst/>
          </a:prstGeom>
        </p:spPr>
      </p:pic>
      <p:pic>
        <p:nvPicPr>
          <p:cNvPr id="19" name="Immagine 18" descr="Immagine che contiene testo, ricevuta, Carattere, schermata&#10;&#10;Descrizione generata automaticamente">
            <a:extLst>
              <a:ext uri="{FF2B5EF4-FFF2-40B4-BE49-F238E27FC236}">
                <a16:creationId xmlns:a16="http://schemas.microsoft.com/office/drawing/2014/main" id="{123733B5-5142-AC44-94E2-22A33260E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1117" y="2337842"/>
            <a:ext cx="3638550" cy="1410866"/>
          </a:xfrm>
          <a:prstGeom prst="rect">
            <a:avLst/>
          </a:prstGeom>
        </p:spPr>
      </p:pic>
      <p:pic>
        <p:nvPicPr>
          <p:cNvPr id="21" name="Immagine 20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4EB2B8C-447C-6B4C-91EF-4C3212C82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0535" y="3899632"/>
            <a:ext cx="2103247" cy="19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C8217D-4C70-3B4C-AD9D-432A30AB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FF801F-D83B-F94A-A301-8B7D70A11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All the models trained with normalized data performed perfectly compared to all the metrics (precision, recall, accuracy, and f1 score).</a:t>
            </a: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REFLECTIONS</a:t>
            </a:r>
            <a:r>
              <a:rPr lang="en-US" dirty="0"/>
              <a:t>:</a:t>
            </a:r>
          </a:p>
          <a:p>
            <a:pPr algn="just"/>
            <a:r>
              <a:rPr lang="en-US" i="1" dirty="0"/>
              <a:t>Normalization</a:t>
            </a:r>
            <a:r>
              <a:rPr lang="en-US" dirty="0"/>
              <a:t> worked better than standardization as the distribution of data was unknown and probably not normal.</a:t>
            </a:r>
          </a:p>
          <a:p>
            <a:pPr algn="just"/>
            <a:r>
              <a:rPr lang="en-US" i="1" dirty="0"/>
              <a:t>PCA</a:t>
            </a:r>
            <a:r>
              <a:rPr lang="en-US" dirty="0"/>
              <a:t> was essential in achieving a high-performance score. This is because it deals with multicollinearity as well as reduces the dimensionality, with which the models can struggle with.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E11C33-E543-4146-98B4-EC7B341A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2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Analysing medical x-ray results">
            <a:extLst>
              <a:ext uri="{FF2B5EF4-FFF2-40B4-BE49-F238E27FC236}">
                <a16:creationId xmlns:a16="http://schemas.microsoft.com/office/drawing/2014/main" id="{8D18052A-5715-4346-8967-AF925A6EB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E928F02-E05E-EE40-8ED9-75D29177B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CE8B7E-C64B-AB4F-BAA8-22846D27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1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51FE0-847E-E747-A4B0-67B57633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FD30B5-8DE9-9F47-8FB2-EDDF35DC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Dataset</a:t>
            </a:r>
          </a:p>
          <a:p>
            <a:pPr lvl="1"/>
            <a:r>
              <a:rPr lang="en-US" dirty="0"/>
              <a:t>Aim</a:t>
            </a:r>
          </a:p>
          <a:p>
            <a:pPr lvl="1"/>
            <a:r>
              <a:rPr lang="en-US" dirty="0"/>
              <a:t>Techniques 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MODEL IMPLEMENTATION &amp; GRID SEARCH</a:t>
            </a:r>
          </a:p>
          <a:p>
            <a:r>
              <a:rPr lang="en-US" dirty="0"/>
              <a:t>EVALUATION &amp; RESULTS</a:t>
            </a:r>
          </a:p>
          <a:p>
            <a:r>
              <a:rPr lang="en-US" dirty="0"/>
              <a:t>DISCUSSION &amp; CONCLUSION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1AF473-E5B2-1F4D-B65F-C406A01A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5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8FA35-B9A3-3840-BFB7-98357099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60C0A-4308-2949-A593-D4DFA6EF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Diabetes is a worldwide disease that can cause severe consequences if not rapidly diagnosed and treated. </a:t>
            </a:r>
          </a:p>
          <a:p>
            <a:r>
              <a:rPr lang="en-US" b="1" dirty="0"/>
              <a:t>DATASET</a:t>
            </a:r>
            <a:r>
              <a:rPr lang="en-US" dirty="0"/>
              <a:t>: For this study, we will use a dataset composed of 8 numerical features and one binary label column representing some of the main indicators of diabetes in an individual.</a:t>
            </a:r>
          </a:p>
          <a:p>
            <a:r>
              <a:rPr lang="en-US" b="1" dirty="0"/>
              <a:t>AIM</a:t>
            </a:r>
            <a:r>
              <a:rPr lang="en-US" dirty="0"/>
              <a:t>: The goal is to train a model to recognize the presence or absence of diabetes.</a:t>
            </a:r>
          </a:p>
          <a:p>
            <a:r>
              <a:rPr lang="en-US" b="1" dirty="0"/>
              <a:t>TECHNIQUES</a:t>
            </a:r>
            <a:r>
              <a:rPr lang="en-US" dirty="0"/>
              <a:t>: For this study, we will employ different techniques, from data observation and pre-processing to ML techniques for model implementation.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5CB624-AFCB-7748-BADA-87A72F6E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7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8E5C40-45E6-F34F-B890-7BB5F1C5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Segnaposto contenuto 6" descr="Immagine che contiene testo, schermata, ricevuta, Carattere&#10;&#10;Descrizione generata automaticamente">
            <a:extLst>
              <a:ext uri="{FF2B5EF4-FFF2-40B4-BE49-F238E27FC236}">
                <a16:creationId xmlns:a16="http://schemas.microsoft.com/office/drawing/2014/main" id="{B575837B-1196-ED45-8DB8-D2B8CEB6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773" y="1680897"/>
            <a:ext cx="10216627" cy="190979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2AD814-3C1D-7B4D-82C8-B33D3BFB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38AB6198-A825-564D-98FD-FFC5DB92E0C4}"/>
              </a:ext>
            </a:extLst>
          </p:cNvPr>
          <p:cNvSpPr/>
          <p:nvPr/>
        </p:nvSpPr>
        <p:spPr>
          <a:xfrm>
            <a:off x="1413164" y="1579418"/>
            <a:ext cx="8756072" cy="2011274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56C7BFF-44FD-C84B-923F-A835D2652D2F}"/>
              </a:ext>
            </a:extLst>
          </p:cNvPr>
          <p:cNvSpPr txBox="1"/>
          <p:nvPr/>
        </p:nvSpPr>
        <p:spPr>
          <a:xfrm>
            <a:off x="5375404" y="3726873"/>
            <a:ext cx="112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Features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0804A69-AD3B-AF46-AF67-6F6955A3E2F6}"/>
              </a:ext>
            </a:extLst>
          </p:cNvPr>
          <p:cNvSpPr/>
          <p:nvPr/>
        </p:nvSpPr>
        <p:spPr>
          <a:xfrm>
            <a:off x="10169236" y="1579418"/>
            <a:ext cx="973164" cy="2011274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81D550F-21DF-494C-A0CC-1714ADBBE73E}"/>
              </a:ext>
            </a:extLst>
          </p:cNvPr>
          <p:cNvSpPr txBox="1"/>
          <p:nvPr/>
        </p:nvSpPr>
        <p:spPr>
          <a:xfrm>
            <a:off x="10245744" y="3726873"/>
            <a:ext cx="8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Labels</a:t>
            </a:r>
          </a:p>
        </p:txBody>
      </p:sp>
      <p:pic>
        <p:nvPicPr>
          <p:cNvPr id="19" name="Immagine 18" descr="Immagine che contiene testo, ricevuta, bianco, schermata&#10;&#10;Descrizione generata automaticamente">
            <a:extLst>
              <a:ext uri="{FF2B5EF4-FFF2-40B4-BE49-F238E27FC236}">
                <a16:creationId xmlns:a16="http://schemas.microsoft.com/office/drawing/2014/main" id="{27BB71ED-9768-3545-924C-068BB95CF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72" y="4200246"/>
            <a:ext cx="10427576" cy="23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A3D70-C517-E848-AAAE-3D13A800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DC2E51-7201-7B40-8C23-69950B8B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  <p:pic>
        <p:nvPicPr>
          <p:cNvPr id="10" name="Immagine 9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F2B4A982-ECC3-F947-8C3F-BBC47DE7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1" y="3928792"/>
            <a:ext cx="3949674" cy="279385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A302B3-D4DA-2242-9565-D6A354BDB8C8}"/>
              </a:ext>
            </a:extLst>
          </p:cNvPr>
          <p:cNvSpPr txBox="1"/>
          <p:nvPr/>
        </p:nvSpPr>
        <p:spPr>
          <a:xfrm>
            <a:off x="5098473" y="1787236"/>
            <a:ext cx="709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observing the correlation matrix on the right, it can be noticed that some features are correlated, like Insulin and Glucose or BMI and </a:t>
            </a:r>
            <a:r>
              <a:rPr lang="en-US" dirty="0" err="1"/>
              <a:t>SkinThickness</a:t>
            </a:r>
            <a:r>
              <a:rPr lang="en-US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FF8588-CC81-7046-AC44-771D1E4DEDE5}"/>
              </a:ext>
            </a:extLst>
          </p:cNvPr>
          <p:cNvSpPr txBox="1"/>
          <p:nvPr/>
        </p:nvSpPr>
        <p:spPr>
          <a:xfrm>
            <a:off x="612648" y="5188832"/>
            <a:ext cx="709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can be observed from the plot on the left, there are imbalanced data compared to the label.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Biased toward major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Generalization, etc.</a:t>
            </a:r>
          </a:p>
        </p:txBody>
      </p:sp>
      <p:pic>
        <p:nvPicPr>
          <p:cNvPr id="8" name="Segnaposto contenuto 7" descr="Immagine che contiene schermata, testo, modello, Policromia&#10;&#10;Descrizione generata automaticamente">
            <a:extLst>
              <a:ext uri="{FF2B5EF4-FFF2-40B4-BE49-F238E27FC236}">
                <a16:creationId xmlns:a16="http://schemas.microsoft.com/office/drawing/2014/main" id="{C59AF8C3-65DC-8843-A5B1-DC448C7E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5774" y="1403591"/>
            <a:ext cx="3949674" cy="3250141"/>
          </a:xfrm>
        </p:spPr>
      </p:pic>
    </p:spTree>
    <p:extLst>
      <p:ext uri="{BB962C8B-B14F-4D97-AF65-F5344CB8AC3E}">
        <p14:creationId xmlns:p14="http://schemas.microsoft.com/office/powerpoint/2010/main" val="111224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054D-E2C6-9A43-85EB-51DBB03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4BC8A7-44F5-4D43-AC0F-8130025FF6A6}"/>
              </a:ext>
            </a:extLst>
          </p:cNvPr>
          <p:cNvSpPr txBox="1"/>
          <p:nvPr/>
        </p:nvSpPr>
        <p:spPr>
          <a:xfrm>
            <a:off x="183692" y="129687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STANDARDIZATION:</a:t>
            </a:r>
          </a:p>
        </p:txBody>
      </p:sp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6905870-81BE-AD47-A9EF-26FBF88B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56" y="4497015"/>
            <a:ext cx="8032908" cy="1518030"/>
          </a:xfrm>
          <a:prstGeom prst="rect">
            <a:avLst/>
          </a:prstGeom>
        </p:spPr>
      </p:pic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E14DEEB-B219-524C-B1F3-F91B70E5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56" y="1192369"/>
            <a:ext cx="6324600" cy="11430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81F8B1-5CD1-CA4F-8FDE-B512925E2F1D}"/>
              </a:ext>
            </a:extLst>
          </p:cNvPr>
          <p:cNvSpPr txBox="1"/>
          <p:nvPr/>
        </p:nvSpPr>
        <p:spPr>
          <a:xfrm>
            <a:off x="183692" y="4497015"/>
            <a:ext cx="219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 DATA:</a:t>
            </a:r>
          </a:p>
        </p:txBody>
      </p:sp>
      <p:pic>
        <p:nvPicPr>
          <p:cNvPr id="19" name="Immagine 18" descr="Immagine che contiene schermata, testo, Rettangolo, diagramma&#10;&#10;Descrizione generata automaticamente">
            <a:extLst>
              <a:ext uri="{FF2B5EF4-FFF2-40B4-BE49-F238E27FC236}">
                <a16:creationId xmlns:a16="http://schemas.microsoft.com/office/drawing/2014/main" id="{22998E9E-74C9-8543-8BF2-F3D2AF6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264" y="4784134"/>
            <a:ext cx="1565822" cy="113225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B75C80-EFC5-0449-9D25-D5CE73F0C1B2}"/>
              </a:ext>
            </a:extLst>
          </p:cNvPr>
          <p:cNvSpPr txBox="1"/>
          <p:nvPr/>
        </p:nvSpPr>
        <p:spPr>
          <a:xfrm>
            <a:off x="183692" y="2805331"/>
            <a:ext cx="219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CED68A-24EA-C643-B4E8-766E88D5690B}"/>
              </a:ext>
            </a:extLst>
          </p:cNvPr>
          <p:cNvSpPr txBox="1"/>
          <p:nvPr/>
        </p:nvSpPr>
        <p:spPr>
          <a:xfrm>
            <a:off x="894046" y="204510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pic>
        <p:nvPicPr>
          <p:cNvPr id="8" name="Immagine 7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1205C3F-F9BA-A54A-A1DC-9A7698CE4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356" y="2658124"/>
            <a:ext cx="6006028" cy="10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054D-E2C6-9A43-85EB-51DBB034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CA5F1E-B4DF-864C-8184-DD98852E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666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1497379-6063-414B-82A1-802454B7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87" y="4810330"/>
            <a:ext cx="6642100" cy="5334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38019A2-5DA9-CB40-AC9A-F3693D6A4AA2}"/>
              </a:ext>
            </a:extLst>
          </p:cNvPr>
          <p:cNvSpPr txBox="1"/>
          <p:nvPr/>
        </p:nvSpPr>
        <p:spPr>
          <a:xfrm>
            <a:off x="314323" y="4687347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 DATA: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E3CF759-BEA2-5746-9788-D8A52ACADB24}"/>
              </a:ext>
            </a:extLst>
          </p:cNvPr>
          <p:cNvSpPr txBox="1"/>
          <p:nvPr/>
        </p:nvSpPr>
        <p:spPr>
          <a:xfrm>
            <a:off x="314323" y="1874768"/>
            <a:ext cx="72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PCA: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1FF60D6-0E4A-894C-92F5-62DCA1914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987" y="1360457"/>
            <a:ext cx="5526822" cy="1823665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E376E00-6027-CF4F-85D3-972485A8B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031" y="3040903"/>
            <a:ext cx="2563229" cy="1679101"/>
          </a:xfrm>
          <a:prstGeom prst="rect">
            <a:avLst/>
          </a:prstGeom>
        </p:spPr>
      </p:pic>
      <p:pic>
        <p:nvPicPr>
          <p:cNvPr id="14" name="Immagine 13" descr="Immagine che contiene testo, schermata, quadrato, Policromia&#10;&#10;Descrizione generata automaticamente">
            <a:extLst>
              <a:ext uri="{FF2B5EF4-FFF2-40B4-BE49-F238E27FC236}">
                <a16:creationId xmlns:a16="http://schemas.microsoft.com/office/drawing/2014/main" id="{6ABBB9DF-5D08-7142-9A27-28E1B06DD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031" y="1271476"/>
            <a:ext cx="2154318" cy="16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6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488538-4BEC-724E-843F-34BB04D5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1052" cy="1132258"/>
          </a:xfrm>
        </p:spPr>
        <p:txBody>
          <a:bodyPr/>
          <a:lstStyle/>
          <a:p>
            <a:r>
              <a:rPr lang="en-US" dirty="0"/>
              <a:t>MODEL IMPLEMENTATION &amp; GRID SEARCH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7BF538-51C2-F942-A833-B4E78EEC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54905A-2AA3-F842-9A85-D9B98E177606}"/>
              </a:ext>
            </a:extLst>
          </p:cNvPr>
          <p:cNvSpPr txBox="1"/>
          <p:nvPr/>
        </p:nvSpPr>
        <p:spPr>
          <a:xfrm>
            <a:off x="612648" y="2131755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+mj-ea"/>
                <a:cs typeface="+mj-cs"/>
              </a:rPr>
              <a:t>WHY LOGISTIC REGRESSION?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Simple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Interpretable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Designed for Binary Outcome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E1A091-A864-3241-BA54-A50ACE26D83F}"/>
              </a:ext>
            </a:extLst>
          </p:cNvPr>
          <p:cNvSpPr txBox="1"/>
          <p:nvPr/>
        </p:nvSpPr>
        <p:spPr>
          <a:xfrm>
            <a:off x="4270248" y="2131755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+mj-ea"/>
                <a:cs typeface="+mj-cs"/>
              </a:rPr>
              <a:t>WHY RANDOM FOREST?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Non-Linear relationships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Robust to Overfitting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Variance Reduction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DEFEAC3-D0DC-874A-9162-DDB098849CF9}"/>
              </a:ext>
            </a:extLst>
          </p:cNvPr>
          <p:cNvSpPr txBox="1"/>
          <p:nvPr/>
        </p:nvSpPr>
        <p:spPr>
          <a:xfrm>
            <a:off x="7724648" y="2131755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  <a:ea typeface="+mj-ea"/>
                <a:cs typeface="+mj-cs"/>
              </a:rPr>
              <a:t>WHY SVM?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High Dimensions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Robust to Overfitting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+mj-ea"/>
                <a:cs typeface="+mj-cs"/>
              </a:rPr>
              <a:t>Non-Linear Relationships</a:t>
            </a:r>
          </a:p>
        </p:txBody>
      </p:sp>
      <p:pic>
        <p:nvPicPr>
          <p:cNvPr id="25" name="Immagine 2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1B863F46-07B1-4F40-9546-365EFDD6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72" r="3909"/>
          <a:stretch/>
        </p:blipFill>
        <p:spPr>
          <a:xfrm>
            <a:off x="345235" y="3659830"/>
            <a:ext cx="3678942" cy="1835309"/>
          </a:xfrm>
          <a:prstGeom prst="rect">
            <a:avLst/>
          </a:prstGeom>
        </p:spPr>
      </p:pic>
      <p:pic>
        <p:nvPicPr>
          <p:cNvPr id="27" name="Immagine 2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A416663-0DD2-0446-BA36-26EB6AADD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38"/>
          <a:stretch/>
        </p:blipFill>
        <p:spPr>
          <a:xfrm>
            <a:off x="4348092" y="3659830"/>
            <a:ext cx="3706427" cy="1934528"/>
          </a:xfrm>
          <a:prstGeom prst="rect">
            <a:avLst/>
          </a:prstGeom>
        </p:spPr>
      </p:pic>
      <p:pic>
        <p:nvPicPr>
          <p:cNvPr id="29" name="Immagine 2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DB53EC3-A33A-6845-A61C-BB030E2C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122" y="3659830"/>
            <a:ext cx="3577643" cy="191287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3B969381-709D-F944-994E-3C362F6DF616}"/>
              </a:ext>
            </a:extLst>
          </p:cNvPr>
          <p:cNvSpPr/>
          <p:nvPr/>
        </p:nvSpPr>
        <p:spPr>
          <a:xfrm>
            <a:off x="345235" y="3858322"/>
            <a:ext cx="3825321" cy="127123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4D2CD25-A9D2-9143-BB2E-3207EB07B151}"/>
              </a:ext>
            </a:extLst>
          </p:cNvPr>
          <p:cNvCxnSpPr>
            <a:cxnSpLocks/>
          </p:cNvCxnSpPr>
          <p:nvPr/>
        </p:nvCxnSpPr>
        <p:spPr>
          <a:xfrm>
            <a:off x="3172295" y="5129561"/>
            <a:ext cx="0" cy="61331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31251D-DC85-9B43-B50B-579BFE980B8D}"/>
              </a:ext>
            </a:extLst>
          </p:cNvPr>
          <p:cNvSpPr txBox="1"/>
          <p:nvPr/>
        </p:nvSpPr>
        <p:spPr>
          <a:xfrm>
            <a:off x="2558006" y="5713601"/>
            <a:ext cx="146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Grid Search</a:t>
            </a:r>
          </a:p>
        </p:txBody>
      </p:sp>
    </p:spTree>
    <p:extLst>
      <p:ext uri="{BB962C8B-B14F-4D97-AF65-F5344CB8AC3E}">
        <p14:creationId xmlns:p14="http://schemas.microsoft.com/office/powerpoint/2010/main" val="419958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51D0F4-0680-6246-A206-7DC8ADC1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&amp; RESULTS - NORMALIZATION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3284C5-1D89-724C-B0F0-D470FCC4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23" y="1715532"/>
            <a:ext cx="4048253" cy="4593828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ED8CC4-A34A-E74D-A0C9-1CDBED2B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7173" y="643998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961D823-102A-6C49-93AA-C85654E0BEF8}"/>
              </a:ext>
            </a:extLst>
          </p:cNvPr>
          <p:cNvSpPr txBox="1">
            <a:spLocks/>
          </p:cNvSpPr>
          <p:nvPr/>
        </p:nvSpPr>
        <p:spPr>
          <a:xfrm>
            <a:off x="4452546" y="1680898"/>
            <a:ext cx="4048253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E4D9052-0310-894E-9E9C-BC48E4BE0D74}"/>
              </a:ext>
            </a:extLst>
          </p:cNvPr>
          <p:cNvSpPr txBox="1">
            <a:spLocks/>
          </p:cNvSpPr>
          <p:nvPr/>
        </p:nvSpPr>
        <p:spPr>
          <a:xfrm>
            <a:off x="7871024" y="1680898"/>
            <a:ext cx="4048253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  <a:ea typeface="+mj-ea"/>
                <a:cs typeface="+mj-cs"/>
              </a:rPr>
              <a:t>SVM</a:t>
            </a:r>
          </a:p>
        </p:txBody>
      </p:sp>
      <p:pic>
        <p:nvPicPr>
          <p:cNvPr id="8" name="Immagine 7" descr="Immagine che contiene testo, schermata, Rettangolo, quadrato&#10;&#10;Descrizione generata automaticamente">
            <a:extLst>
              <a:ext uri="{FF2B5EF4-FFF2-40B4-BE49-F238E27FC236}">
                <a16:creationId xmlns:a16="http://schemas.microsoft.com/office/drawing/2014/main" id="{CC0F57EA-4F1E-A549-A162-CFF96B8F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22" y="4368270"/>
            <a:ext cx="1873447" cy="1890063"/>
          </a:xfrm>
          <a:prstGeom prst="rect">
            <a:avLst/>
          </a:prstGeom>
        </p:spPr>
      </p:pic>
      <p:pic>
        <p:nvPicPr>
          <p:cNvPr id="16" name="Immagine 15" descr="Immagine che contiene testo, schermata, Rettangolo, quadrato&#10;&#10;Descrizione generata automaticamente">
            <a:extLst>
              <a:ext uri="{FF2B5EF4-FFF2-40B4-BE49-F238E27FC236}">
                <a16:creationId xmlns:a16="http://schemas.microsoft.com/office/drawing/2014/main" id="{349D0F63-4D85-514C-873D-D00281A1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42" y="4368267"/>
            <a:ext cx="1873447" cy="1890063"/>
          </a:xfrm>
          <a:prstGeom prst="rect">
            <a:avLst/>
          </a:prstGeom>
        </p:spPr>
      </p:pic>
      <p:pic>
        <p:nvPicPr>
          <p:cNvPr id="18" name="Immagine 17" descr="Immagine che contiene testo, schermata, Rettangolo, quadrato&#10;&#10;Descrizione generata automaticamente">
            <a:extLst>
              <a:ext uri="{FF2B5EF4-FFF2-40B4-BE49-F238E27FC236}">
                <a16:creationId xmlns:a16="http://schemas.microsoft.com/office/drawing/2014/main" id="{40B8B030-B0A1-5C44-9188-F438A110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426" y="4368268"/>
            <a:ext cx="1873447" cy="1890063"/>
          </a:xfrm>
          <a:prstGeom prst="rect">
            <a:avLst/>
          </a:prstGeom>
        </p:spPr>
      </p:pic>
      <p:pic>
        <p:nvPicPr>
          <p:cNvPr id="10" name="Immagine 9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F19E1108-A151-9742-9070-B691488D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23" y="2489730"/>
            <a:ext cx="3505155" cy="1388350"/>
          </a:xfrm>
          <a:prstGeom prst="rect">
            <a:avLst/>
          </a:prstGeom>
        </p:spPr>
      </p:pic>
      <p:pic>
        <p:nvPicPr>
          <p:cNvPr id="20" name="Immagine 19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EF4DACE6-FBBF-514C-A588-93A5CAF24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638" y="2430184"/>
            <a:ext cx="3505155" cy="1388350"/>
          </a:xfrm>
          <a:prstGeom prst="rect">
            <a:avLst/>
          </a:prstGeom>
        </p:spPr>
      </p:pic>
      <p:pic>
        <p:nvPicPr>
          <p:cNvPr id="22" name="Immagine 21" descr="Immagine che contiene testo, ricevuta, schermata, Carattere&#10;&#10;Descrizione generata automaticamente">
            <a:extLst>
              <a:ext uri="{FF2B5EF4-FFF2-40B4-BE49-F238E27FC236}">
                <a16:creationId xmlns:a16="http://schemas.microsoft.com/office/drawing/2014/main" id="{74348666-3D93-524B-A43B-33D30D5C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536" y="2413789"/>
            <a:ext cx="3505155" cy="13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304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RightStep">
      <a:dk1>
        <a:srgbClr val="000000"/>
      </a:dk1>
      <a:lt1>
        <a:srgbClr val="FFFFFF"/>
      </a:lt1>
      <a:dk2>
        <a:srgbClr val="3B3522"/>
      </a:dk2>
      <a:lt2>
        <a:srgbClr val="E2E6E8"/>
      </a:lt2>
      <a:accent1>
        <a:srgbClr val="BE9A87"/>
      </a:accent1>
      <a:accent2>
        <a:srgbClr val="AEA077"/>
      </a:accent2>
      <a:accent3>
        <a:srgbClr val="A0A77F"/>
      </a:accent3>
      <a:accent4>
        <a:srgbClr val="8BAB75"/>
      </a:accent4>
      <a:accent5>
        <a:srgbClr val="81AD81"/>
      </a:accent5>
      <a:accent6>
        <a:srgbClr val="77AE8E"/>
      </a:accent6>
      <a:hlink>
        <a:srgbClr val="5B879D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405</Words>
  <Application>Microsoft Macintosh PowerPoint</Application>
  <PresentationFormat>Widescreen</PresentationFormat>
  <Paragraphs>99</Paragraphs>
  <Slides>12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VanillaVTI</vt:lpstr>
      <vt:lpstr>HEALTHCARE PROJECT  </vt:lpstr>
      <vt:lpstr>SUMMARY</vt:lpstr>
      <vt:lpstr>INTRODUCTION</vt:lpstr>
      <vt:lpstr>DATA EXPLORATION</vt:lpstr>
      <vt:lpstr>DATA EXPLORATION</vt:lpstr>
      <vt:lpstr>DATA PRE-PROCESSING</vt:lpstr>
      <vt:lpstr>DATA PRE-PROCESSING</vt:lpstr>
      <vt:lpstr>MODEL IMPLEMENTATION &amp; GRID SEARCH</vt:lpstr>
      <vt:lpstr>EVALUATION &amp; RESULTS - NORMALIZATION</vt:lpstr>
      <vt:lpstr>EVALUATION &amp; RESULTS - STANDARDIZATION</vt:lpstr>
      <vt:lpstr>DISCUSSION &amp;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PROJECT  </dc:title>
  <dc:creator>Sofia Plazzi</dc:creator>
  <cp:lastModifiedBy>Sofia Plazzi</cp:lastModifiedBy>
  <cp:revision>3</cp:revision>
  <dcterms:created xsi:type="dcterms:W3CDTF">2024-05-24T12:32:29Z</dcterms:created>
  <dcterms:modified xsi:type="dcterms:W3CDTF">2024-05-25T17:56:18Z</dcterms:modified>
</cp:coreProperties>
</file>